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handoutMasterIdLst>
    <p:handoutMasterId r:id="rId42"/>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51"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 id="281" r:id="rId39"/>
    <p:sldId id="362"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51"/>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 id="281"/>
            <p14:sldId id="362"/>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6" autoAdjust="0"/>
    <p:restoredTop sz="89575" autoAdjust="0"/>
  </p:normalViewPr>
  <p:slideViewPr>
    <p:cSldViewPr snapToGrid="0" showGuides="1">
      <p:cViewPr>
        <p:scale>
          <a:sx n="80" d="100"/>
          <a:sy n="80" d="100"/>
        </p:scale>
        <p:origin x="424" y="-828"/>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1594050816"/>
        <c:axId val="1356266800"/>
      </c:lineChart>
      <c:catAx>
        <c:axId val="15940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6800"/>
        <c:crosses val="autoZero"/>
        <c:auto val="1"/>
        <c:lblAlgn val="ctr"/>
        <c:lblOffset val="100"/>
        <c:noMultiLvlLbl val="0"/>
      </c:catAx>
      <c:valAx>
        <c:axId val="13562668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94050816"/>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356260272"/>
        <c:axId val="1356267888"/>
      </c:barChart>
      <c:catAx>
        <c:axId val="135626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7888"/>
        <c:crosses val="autoZero"/>
        <c:auto val="1"/>
        <c:lblAlgn val="ctr"/>
        <c:lblOffset val="100"/>
        <c:noMultiLvlLbl val="0"/>
      </c:catAx>
      <c:valAx>
        <c:axId val="13562678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027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356272784"/>
        <c:axId val="1356268976"/>
      </c:barChart>
      <c:catAx>
        <c:axId val="135627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8976"/>
        <c:crosses val="autoZero"/>
        <c:auto val="1"/>
        <c:lblAlgn val="ctr"/>
        <c:lblOffset val="100"/>
        <c:noMultiLvlLbl val="0"/>
      </c:catAx>
      <c:valAx>
        <c:axId val="135626897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356274416"/>
        <c:axId val="1295743648"/>
      </c:lineChart>
      <c:catAx>
        <c:axId val="135627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95743648"/>
        <c:crosses val="autoZero"/>
        <c:auto val="1"/>
        <c:lblAlgn val="ctr"/>
        <c:lblOffset val="100"/>
        <c:noMultiLvlLbl val="0"/>
      </c:catAx>
      <c:valAx>
        <c:axId val="1295743648"/>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441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69149" y="1862318"/>
            <a:ext cx="8336389" cy="4806111"/>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815558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20795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327529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Efficiency, Efficiency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3961700295"/>
              </p:ext>
            </p:extLst>
          </p:nvPr>
        </p:nvGraphicFramePr>
        <p:xfrm>
          <a:off x="2158410" y="2705183"/>
          <a:ext cx="7713404" cy="1796460"/>
        </p:xfrm>
        <a:graphic>
          <a:graphicData uri="http://schemas.openxmlformats.org/drawingml/2006/table">
            <a:tbl>
              <a:tblPr firstRow="1" bandRow="1">
                <a:tableStyleId>{BC89EF96-8CEA-46FF-86C4-4CE0E7609802}</a:tableStyleId>
              </a:tblPr>
              <a:tblGrid>
                <a:gridCol w="2494974">
                  <a:extLst>
                    <a:ext uri="{9D8B030D-6E8A-4147-A177-3AD203B41FA5}">
                      <a16:colId xmlns:a16="http://schemas.microsoft.com/office/drawing/2014/main" val="3474374449"/>
                    </a:ext>
                  </a:extLst>
                </a:gridCol>
                <a:gridCol w="5218430">
                  <a:extLst>
                    <a:ext uri="{9D8B030D-6E8A-4147-A177-3AD203B41FA5}">
                      <a16:colId xmlns:a16="http://schemas.microsoft.com/office/drawing/2014/main" val="2798267686"/>
                    </a:ext>
                  </a:extLst>
                </a:gridCol>
              </a:tblGrid>
              <a:tr h="449115">
                <a:tc>
                  <a:txBody>
                    <a:bodyPr/>
                    <a:lstStyle/>
                    <a:p>
                      <a:pPr algn="ctr"/>
                      <a:r>
                        <a:rPr lang="en-US" sz="2000" b="0" dirty="0"/>
                        <a:t>Uptime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Net Generation / Total Capacity ⬆</a:t>
                      </a:r>
                    </a:p>
                  </a:txBody>
                  <a:tcPr anchor="ctr"/>
                </a:tc>
                <a:extLst>
                  <a:ext uri="{0D108BD9-81ED-4DB2-BD59-A6C34878D82A}">
                    <a16:rowId xmlns:a16="http://schemas.microsoft.com/office/drawing/2014/main" val="2158440082"/>
                  </a:ext>
                </a:extLst>
              </a:tr>
              <a:tr h="449115">
                <a:tc>
                  <a:txBody>
                    <a:bodyPr/>
                    <a:lstStyle/>
                    <a:p>
                      <a:pPr algn="ctr"/>
                      <a:r>
                        <a:rPr lang="en-SG" sz="2000" b="0" dirty="0"/>
                        <a:t>Uptime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Uptime CAGR ⬆</a:t>
                      </a:r>
                    </a:p>
                  </a:txBody>
                  <a:tcPr anchor="ctr"/>
                </a:tc>
                <a:extLst>
                  <a:ext uri="{0D108BD9-81ED-4DB2-BD59-A6C34878D82A}">
                    <a16:rowId xmlns:a16="http://schemas.microsoft.com/office/drawing/2014/main" val="10001"/>
                  </a:ext>
                </a:extLst>
              </a:tr>
              <a:tr h="449115">
                <a:tc>
                  <a:txBody>
                    <a:bodyPr/>
                    <a:lstStyle/>
                    <a:p>
                      <a:pPr algn="ctr"/>
                      <a:r>
                        <a:rPr lang="en-US" sz="2000" dirty="0"/>
                        <a:t>Efficiency</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Consumption / Net Generation ⬇</a:t>
                      </a:r>
                    </a:p>
                  </a:txBody>
                  <a:tcPr anchor="ctr"/>
                </a:tc>
                <a:extLst>
                  <a:ext uri="{0D108BD9-81ED-4DB2-BD59-A6C34878D82A}">
                    <a16:rowId xmlns:a16="http://schemas.microsoft.com/office/drawing/2014/main" val="1838396140"/>
                  </a:ext>
                </a:extLst>
              </a:tr>
              <a:tr h="449115">
                <a:tc>
                  <a:txBody>
                    <a:bodyPr/>
                    <a:lstStyle/>
                    <a:p>
                      <a:pPr algn="ctr"/>
                      <a:r>
                        <a:rPr lang="en-US" sz="2000" dirty="0"/>
                        <a:t>Efficiency Rate </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Efficiency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a16="http://schemas.microsoft.com/office/drawing/2014/main"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a16="http://schemas.microsoft.com/office/drawing/2014/main"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a16="http://schemas.microsoft.com/office/drawing/2014/main"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a16="http://schemas.microsoft.com/office/drawing/2014/main"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a16="http://schemas.microsoft.com/office/drawing/2014/main"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a:xfrm>
            <a:off x="419100" y="1839820"/>
            <a:ext cx="10668000" cy="815993"/>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rmAutofit/>
          </a:bodyPr>
          <a:lstStyle/>
          <a:p>
            <a:r>
              <a:rPr lang="en-US" dirty="0"/>
              <a:t>NextEra Energy Partners acquired </a:t>
            </a:r>
            <a:r>
              <a:rPr lang="en-US" b="1" dirty="0"/>
              <a:t>391MW</a:t>
            </a:r>
            <a:r>
              <a:rPr lang="en-US"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dirty="0"/>
              <a:t>InfraRed Capital acquired 49% stake in </a:t>
            </a:r>
            <a:r>
              <a:rPr lang="en-US" b="1" dirty="0"/>
              <a:t>551MW</a:t>
            </a:r>
            <a:r>
              <a:rPr lang="en-US" dirty="0"/>
              <a:t> capacity wind farm from Algonquin.</a:t>
            </a:r>
          </a:p>
          <a:p>
            <a:endParaRPr lang="en-US"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dirty="0"/>
              <a:t>NextEra Energy Partners acquired wind and solar energy portfolio from NextEra Energy Resources.</a:t>
            </a:r>
            <a:endParaRPr lang="en-US"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dirty="0" err="1"/>
              <a:t>Boralex</a:t>
            </a:r>
            <a:r>
              <a:rPr lang="en-US" dirty="0"/>
              <a:t> acquired 50% stake in </a:t>
            </a:r>
            <a:r>
              <a:rPr lang="en-US" b="1" dirty="0"/>
              <a:t>447MW</a:t>
            </a:r>
            <a:r>
              <a:rPr lang="en-US"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247011183"/>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val="2783099012"/>
                    </a:ext>
                  </a:extLst>
                </a:gridCol>
                <a:gridCol w="2378192">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tc>
                <a:tc>
                  <a:txBody>
                    <a:bodyPr/>
                    <a:lstStyle/>
                    <a:p>
                      <a:pPr algn="ctr"/>
                      <a:r>
                        <a:rPr lang="en-SG" sz="1400" dirty="0"/>
                        <a:t>Operator name</a:t>
                      </a:r>
                      <a:endParaRPr lang="en-GB" sz="1400" dirty="0">
                        <a:solidFill>
                          <a:srgbClr val="000000"/>
                        </a:solidFill>
                      </a:endParaRPr>
                    </a:p>
                  </a:txBody>
                  <a:tcPr/>
                </a:tc>
                <a:tc>
                  <a:txBody>
                    <a:bodyPr/>
                    <a:lstStyle/>
                    <a:p>
                      <a:pPr algn="ctr"/>
                      <a:r>
                        <a:rPr lang="en-SG" sz="1400" dirty="0"/>
                        <a:t>Total Farm Size </a:t>
                      </a:r>
                      <a:r>
                        <a:rPr lang="en-SG" sz="1400" b="0" dirty="0"/>
                        <a:t>(MW)</a:t>
                      </a:r>
                      <a:endParaRPr lang="en-GB" sz="1400" b="0" dirty="0">
                        <a:solidFill>
                          <a:srgbClr val="000000"/>
                        </a:solidFill>
                      </a:endParaRPr>
                    </a:p>
                  </a:txBody>
                  <a:tcP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tc>
                <a:tc>
                  <a:txBody>
                    <a:bodyPr/>
                    <a:lstStyle/>
                    <a:p>
                      <a:pPr algn="ctr"/>
                      <a:r>
                        <a:rPr lang="en-SG" sz="1400" dirty="0"/>
                        <a:t>Location</a:t>
                      </a:r>
                      <a:endParaRPr lang="en-GB" sz="1400" dirty="0">
                        <a:solidFill>
                          <a:srgbClr val="000000"/>
                        </a:solidFill>
                      </a:endParaRPr>
                    </a:p>
                  </a:txBody>
                  <a:tcPr/>
                </a:tc>
                <a:extLst>
                  <a:ext uri="{0D108BD9-81ED-4DB2-BD59-A6C34878D82A}">
                    <a16:rowId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147</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4,235</a:t>
                      </a:r>
                    </a:p>
                  </a:txBody>
                  <a:tcPr>
                    <a:solidFill>
                      <a:schemeClr val="tx1">
                        <a:lumMod val="60000"/>
                        <a:lumOff val="40000"/>
                      </a:schemeClr>
                    </a:solidFill>
                  </a:tcPr>
                </a:tc>
                <a:tc>
                  <a:txBody>
                    <a:bodyPr/>
                    <a:lstStyle/>
                    <a:p>
                      <a:pPr algn="ctr"/>
                      <a:r>
                        <a:rPr lang="en-GB" sz="1400" dirty="0">
                          <a:solidFill>
                            <a:srgbClr val="000000"/>
                          </a:solidFill>
                        </a:rPr>
                        <a:t>5.43%</a:t>
                      </a:r>
                    </a:p>
                  </a:txBody>
                  <a:tcPr>
                    <a:solidFill>
                      <a:schemeClr val="tx1">
                        <a:lumMod val="60000"/>
                        <a:lumOff val="40000"/>
                      </a:schemeClr>
                    </a:solidFill>
                  </a:tcPr>
                </a:tc>
                <a:tc>
                  <a:txBody>
                    <a:bodyPr/>
                    <a:lstStyle/>
                    <a:p>
                      <a:pPr algn="ctr"/>
                      <a:r>
                        <a:rPr lang="en-GB" sz="1400" dirty="0">
                          <a:solidFill>
                            <a:srgbClr val="000000"/>
                          </a:solidFill>
                        </a:rPr>
                        <a:t>2005</a:t>
                      </a:r>
                    </a:p>
                  </a:txBody>
                  <a:tcPr>
                    <a:solidFill>
                      <a:schemeClr val="tx1">
                        <a:lumMod val="60000"/>
                        <a:lumOff val="4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solidFill>
                      <a:schemeClr val="tx1">
                        <a:lumMod val="60000"/>
                        <a:lumOff val="4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198</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4,062</a:t>
                      </a:r>
                    </a:p>
                  </a:txBody>
                  <a:tcPr>
                    <a:solidFill>
                      <a:schemeClr val="tx1">
                        <a:lumMod val="60000"/>
                        <a:lumOff val="40000"/>
                      </a:schemeClr>
                    </a:solidFill>
                  </a:tcPr>
                </a:tc>
                <a:tc>
                  <a:txBody>
                    <a:bodyPr/>
                    <a:lstStyle/>
                    <a:p>
                      <a:pPr algn="ctr"/>
                      <a:r>
                        <a:rPr lang="en-GB" sz="1400" dirty="0">
                          <a:solidFill>
                            <a:srgbClr val="000000"/>
                          </a:solidFill>
                        </a:rPr>
                        <a:t>5.57%</a:t>
                      </a:r>
                    </a:p>
                  </a:txBody>
                  <a:tcPr>
                    <a:solidFill>
                      <a:schemeClr val="tx1">
                        <a:lumMod val="60000"/>
                        <a:lumOff val="40000"/>
                      </a:schemeClr>
                    </a:solidFill>
                  </a:tcPr>
                </a:tc>
                <a:tc>
                  <a:txBody>
                    <a:bodyPr/>
                    <a:lstStyle/>
                    <a:p>
                      <a:pPr algn="ctr"/>
                      <a:r>
                        <a:rPr lang="en-GB" sz="1400" dirty="0">
                          <a:solidFill>
                            <a:srgbClr val="000000"/>
                          </a:solidFill>
                        </a:rPr>
                        <a:t>2011</a:t>
                      </a:r>
                    </a:p>
                  </a:txBody>
                  <a:tcPr>
                    <a:solidFill>
                      <a:schemeClr val="tx1">
                        <a:lumMod val="60000"/>
                        <a:lumOff val="40000"/>
                      </a:schemeClr>
                    </a:solidFill>
                  </a:tcPr>
                </a:tc>
                <a:tc>
                  <a:txBody>
                    <a:bodyPr/>
                    <a:lstStyle/>
                    <a:p>
                      <a:pPr algn="ctr"/>
                      <a:r>
                        <a:rPr lang="en-SG" sz="1400" dirty="0">
                          <a:solidFill>
                            <a:srgbClr val="000000"/>
                          </a:solidFill>
                        </a:rPr>
                        <a:t>Texas</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1681325312"/>
                  </a:ext>
                </a:extLst>
              </a:tr>
              <a:tr h="424674">
                <a:tc>
                  <a:txBody>
                    <a:bodyPr/>
                    <a:lstStyle/>
                    <a:p>
                      <a:pPr algn="ctr"/>
                      <a:r>
                        <a:rPr lang="en-SG" sz="1400" dirty="0">
                          <a:solidFill>
                            <a:srgbClr val="000000"/>
                          </a:solidFill>
                        </a:rPr>
                        <a:t>3</a:t>
                      </a:r>
                    </a:p>
                  </a:txBody>
                  <a:tcPr>
                    <a:solidFill>
                      <a:schemeClr val="tx1">
                        <a:lumMod val="60000"/>
                        <a:lumOff val="40000"/>
                      </a:schemeClr>
                    </a:solidFill>
                  </a:tcPr>
                </a:tc>
                <a:tc>
                  <a:txBody>
                    <a:bodyPr/>
                    <a:lstStyle/>
                    <a:p>
                      <a:pPr algn="ctr"/>
                      <a:r>
                        <a:rPr lang="en-GB" sz="1400" dirty="0">
                          <a:solidFill>
                            <a:srgbClr val="000000"/>
                          </a:solidFill>
                        </a:rPr>
                        <a:t>Pantex (NNSA)</a:t>
                      </a:r>
                    </a:p>
                  </a:txBody>
                  <a:tcPr>
                    <a:solidFill>
                      <a:schemeClr val="tx1">
                        <a:lumMod val="60000"/>
                        <a:lumOff val="40000"/>
                      </a:schemeClr>
                    </a:solidFill>
                  </a:tcPr>
                </a:tc>
                <a:tc>
                  <a:txBody>
                    <a:bodyPr/>
                    <a:lstStyle/>
                    <a:p>
                      <a:pPr algn="ctr"/>
                      <a:r>
                        <a:rPr lang="en-SG" sz="1400" dirty="0">
                          <a:solidFill>
                            <a:srgbClr val="000000"/>
                          </a:solidFill>
                        </a:rPr>
                        <a:t>12</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3,773</a:t>
                      </a:r>
                    </a:p>
                  </a:txBody>
                  <a:tcPr>
                    <a:solidFill>
                      <a:schemeClr val="tx1">
                        <a:lumMod val="60000"/>
                        <a:lumOff val="40000"/>
                      </a:schemeClr>
                    </a:solidFill>
                  </a:tcPr>
                </a:tc>
                <a:tc>
                  <a:txBody>
                    <a:bodyPr/>
                    <a:lstStyle/>
                    <a:p>
                      <a:pPr algn="ctr"/>
                      <a:r>
                        <a:rPr lang="en-GB" sz="1400" dirty="0">
                          <a:solidFill>
                            <a:srgbClr val="000000"/>
                          </a:solidFill>
                        </a:rPr>
                        <a:t>5.06%</a:t>
                      </a:r>
                    </a:p>
                  </a:txBody>
                  <a:tcPr>
                    <a:solidFill>
                      <a:schemeClr val="tx1">
                        <a:lumMod val="60000"/>
                        <a:lumOff val="40000"/>
                      </a:schemeClr>
                    </a:solidFill>
                  </a:tcPr>
                </a:tc>
                <a:tc>
                  <a:txBody>
                    <a:bodyPr/>
                    <a:lstStyle/>
                    <a:p>
                      <a:pPr algn="ctr"/>
                      <a:r>
                        <a:rPr lang="en-GB" sz="1400" dirty="0">
                          <a:solidFill>
                            <a:srgbClr val="000000"/>
                          </a:solidFill>
                        </a:rPr>
                        <a:t>2014</a:t>
                      </a:r>
                    </a:p>
                  </a:txBody>
                  <a:tcPr>
                    <a:solidFill>
                      <a:schemeClr val="tx1">
                        <a:lumMod val="60000"/>
                        <a:lumOff val="40000"/>
                      </a:schemeClr>
                    </a:solidFill>
                  </a:tcPr>
                </a:tc>
                <a:tc>
                  <a:txBody>
                    <a:bodyPr/>
                    <a:lstStyle/>
                    <a:p>
                      <a:pPr algn="ctr"/>
                      <a:r>
                        <a:rPr lang="en-SG" sz="1400" dirty="0">
                          <a:solidFill>
                            <a:srgbClr val="000000"/>
                          </a:solidFill>
                        </a:rPr>
                        <a:t>Texas</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Apple Blossom Wind, LLC</a:t>
                      </a:r>
                    </a:p>
                  </a:txBody>
                  <a:tcPr>
                    <a:solidFill>
                      <a:schemeClr val="tx1">
                        <a:lumMod val="60000"/>
                        <a:lumOff val="40000"/>
                      </a:schemeClr>
                    </a:solidFill>
                  </a:tcPr>
                </a:tc>
                <a:tc>
                  <a:txBody>
                    <a:bodyPr/>
                    <a:lstStyle/>
                    <a:p>
                      <a:pPr algn="ctr"/>
                      <a:r>
                        <a:rPr lang="en-SG" sz="1400" dirty="0">
                          <a:solidFill>
                            <a:srgbClr val="000000"/>
                          </a:solidFill>
                        </a:rPr>
                        <a:t>100</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2,431</a:t>
                      </a:r>
                    </a:p>
                  </a:txBody>
                  <a:tcPr>
                    <a:solidFill>
                      <a:schemeClr val="tx1">
                        <a:lumMod val="60000"/>
                        <a:lumOff val="40000"/>
                      </a:schemeClr>
                    </a:solidFill>
                  </a:tcPr>
                </a:tc>
                <a:tc>
                  <a:txBody>
                    <a:bodyPr/>
                    <a:lstStyle/>
                    <a:p>
                      <a:pPr algn="ctr"/>
                      <a:r>
                        <a:rPr lang="en-GB" sz="1400" dirty="0">
                          <a:solidFill>
                            <a:srgbClr val="000000"/>
                          </a:solidFill>
                        </a:rPr>
                        <a:t>9.46%</a:t>
                      </a:r>
                    </a:p>
                  </a:txBody>
                  <a:tcPr>
                    <a:solidFill>
                      <a:schemeClr val="tx1">
                        <a:lumMod val="60000"/>
                        <a:lumOff val="40000"/>
                      </a:schemeClr>
                    </a:solidFill>
                  </a:tcPr>
                </a:tc>
                <a:tc>
                  <a:txBody>
                    <a:bodyPr/>
                    <a:lstStyle/>
                    <a:p>
                      <a:pPr algn="ctr"/>
                      <a:r>
                        <a:rPr lang="en-GB" sz="1400" dirty="0">
                          <a:solidFill>
                            <a:srgbClr val="000000"/>
                          </a:solidFill>
                        </a:rPr>
                        <a:t>2017</a:t>
                      </a:r>
                    </a:p>
                  </a:txBody>
                  <a:tcPr>
                    <a:solidFill>
                      <a:schemeClr val="tx1">
                        <a:lumMod val="60000"/>
                        <a:lumOff val="4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91617358"/>
                  </a:ext>
                </a:extLst>
              </a:tr>
              <a:tr h="424674">
                <a:tc>
                  <a:txBody>
                    <a:bodyPr/>
                    <a:lstStyle/>
                    <a:p>
                      <a:pPr algn="ctr"/>
                      <a:r>
                        <a:rPr lang="en-GB" sz="1400" dirty="0">
                          <a:solidFill>
                            <a:srgbClr val="000000"/>
                          </a:solidFill>
                        </a:rPr>
                        <a:t>5</a:t>
                      </a:r>
                    </a:p>
                  </a:txBody>
                  <a:tcPr>
                    <a:solidFill>
                      <a:schemeClr val="accent2">
                        <a:lumMod val="40000"/>
                        <a:lumOff val="60000"/>
                      </a:schemeClr>
                    </a:solidFill>
                  </a:tcPr>
                </a:tc>
                <a:tc>
                  <a:txBody>
                    <a:bodyPr/>
                    <a:lstStyle/>
                    <a:p>
                      <a:pPr algn="ctr"/>
                      <a:r>
                        <a:rPr lang="en-GB" sz="1400" dirty="0">
                          <a:solidFill>
                            <a:srgbClr val="000000"/>
                          </a:solidFill>
                        </a:rPr>
                        <a:t>Hawkeye Power Partners LLC</a:t>
                      </a:r>
                    </a:p>
                  </a:txBody>
                  <a:tcPr>
                    <a:solidFill>
                      <a:schemeClr val="accent2">
                        <a:lumMod val="40000"/>
                        <a:lumOff val="60000"/>
                      </a:schemeClr>
                    </a:solidFill>
                  </a:tcPr>
                </a:tc>
                <a:tc>
                  <a:txBody>
                    <a:bodyPr/>
                    <a:lstStyle/>
                    <a:p>
                      <a:pPr algn="ctr"/>
                      <a:r>
                        <a:rPr lang="en-GB" sz="1400" dirty="0">
                          <a:solidFill>
                            <a:srgbClr val="000000"/>
                          </a:solidFill>
                        </a:rPr>
                        <a:t>42</a:t>
                      </a:r>
                    </a:p>
                  </a:txBody>
                  <a:tcPr>
                    <a:solidFill>
                      <a:schemeClr val="accent2">
                        <a:lumMod val="40000"/>
                        <a:lumOff val="60000"/>
                      </a:schemeClr>
                    </a:solidFill>
                  </a:tcPr>
                </a:tc>
                <a:tc>
                  <a:txBody>
                    <a:bodyPr/>
                    <a:lstStyle/>
                    <a:p>
                      <a:pPr algn="ctr"/>
                      <a:r>
                        <a:rPr lang="en-GB" sz="1400" dirty="0">
                          <a:solidFill>
                            <a:srgbClr val="000000"/>
                          </a:solidFill>
                        </a:rPr>
                        <a:t>4,014</a:t>
                      </a:r>
                    </a:p>
                  </a:txBody>
                  <a:tcPr>
                    <a:solidFill>
                      <a:schemeClr val="accent2">
                        <a:lumMod val="40000"/>
                        <a:lumOff val="60000"/>
                      </a:schemeClr>
                    </a:solidFill>
                  </a:tcPr>
                </a:tc>
                <a:tc>
                  <a:txBody>
                    <a:bodyPr/>
                    <a:lstStyle/>
                    <a:p>
                      <a:pPr algn="ctr"/>
                      <a:r>
                        <a:rPr lang="en-GB" sz="1400" dirty="0">
                          <a:solidFill>
                            <a:srgbClr val="000000"/>
                          </a:solidFill>
                        </a:rPr>
                        <a:t>7.64%</a:t>
                      </a:r>
                    </a:p>
                  </a:txBody>
                  <a:tcPr>
                    <a:solidFill>
                      <a:schemeClr val="accent2">
                        <a:lumMod val="40000"/>
                        <a:lumOff val="60000"/>
                      </a:schemeClr>
                    </a:solidFill>
                  </a:tcPr>
                </a:tc>
                <a:tc>
                  <a:txBody>
                    <a:bodyPr/>
                    <a:lstStyle/>
                    <a:p>
                      <a:pPr algn="ctr"/>
                      <a:r>
                        <a:rPr lang="en-GB" sz="1400" dirty="0">
                          <a:solidFill>
                            <a:srgbClr val="000000"/>
                          </a:solidFill>
                        </a:rPr>
                        <a:t>1999</a:t>
                      </a:r>
                    </a:p>
                  </a:txBody>
                  <a:tcPr>
                    <a:solidFill>
                      <a:schemeClr val="accent2">
                        <a:lumMod val="40000"/>
                        <a:lumOff val="60000"/>
                      </a:schemeClr>
                    </a:solidFill>
                  </a:tcPr>
                </a:tc>
                <a:tc>
                  <a:txBody>
                    <a:bodyPr/>
                    <a:lstStyle/>
                    <a:p>
                      <a:pPr algn="ctr"/>
                      <a:r>
                        <a:rPr lang="en-GB" sz="1400" dirty="0">
                          <a:solidFill>
                            <a:srgbClr val="000000"/>
                          </a:solidFill>
                        </a:rPr>
                        <a:t>Iowa</a:t>
                      </a:r>
                    </a:p>
                  </a:txBody>
                  <a:tcPr>
                    <a:solidFill>
                      <a:schemeClr val="accent2">
                        <a:lumMod val="40000"/>
                        <a:lumOff val="60000"/>
                      </a:schemeClr>
                    </a:solidFill>
                  </a:tcPr>
                </a:tc>
                <a:extLst>
                  <a:ext uri="{0D108BD9-81ED-4DB2-BD59-A6C34878D82A}">
                    <a16:rowId xmlns:a16="http://schemas.microsoft.com/office/drawing/2014/main" val="3295919801"/>
                  </a:ext>
                </a:extLst>
              </a:tr>
              <a:tr h="424674">
                <a:tc>
                  <a:txBody>
                    <a:bodyPr/>
                    <a:lstStyle/>
                    <a:p>
                      <a:pPr algn="ctr"/>
                      <a:r>
                        <a:rPr lang="en-GB" sz="1400" dirty="0">
                          <a:solidFill>
                            <a:srgbClr val="000000"/>
                          </a:solidFill>
                        </a:rPr>
                        <a:t>6</a:t>
                      </a:r>
                    </a:p>
                  </a:txBody>
                  <a:tcPr>
                    <a:solidFill>
                      <a:schemeClr val="accent2">
                        <a:lumMod val="40000"/>
                        <a:lumOff val="60000"/>
                      </a:schemeClr>
                    </a:solidFill>
                  </a:tcPr>
                </a:tc>
                <a:tc>
                  <a:txBody>
                    <a:bodyPr/>
                    <a:lstStyle/>
                    <a:p>
                      <a:pPr algn="ctr"/>
                      <a:r>
                        <a:rPr lang="en-GB" sz="1400" dirty="0">
                          <a:solidFill>
                            <a:srgbClr val="000000"/>
                          </a:solidFill>
                        </a:rPr>
                        <a:t>Gray County Wind Energy LLC</a:t>
                      </a:r>
                    </a:p>
                  </a:txBody>
                  <a:tcPr>
                    <a:solidFill>
                      <a:schemeClr val="accent2">
                        <a:lumMod val="40000"/>
                        <a:lumOff val="60000"/>
                      </a:schemeClr>
                    </a:solidFill>
                  </a:tcPr>
                </a:tc>
                <a:tc>
                  <a:txBody>
                    <a:bodyPr/>
                    <a:lstStyle/>
                    <a:p>
                      <a:pPr algn="ctr"/>
                      <a:r>
                        <a:rPr lang="en-GB" sz="1400" dirty="0">
                          <a:solidFill>
                            <a:srgbClr val="000000"/>
                          </a:solidFill>
                        </a:rPr>
                        <a:t>112</a:t>
                      </a:r>
                    </a:p>
                  </a:txBody>
                  <a:tcPr>
                    <a:solidFill>
                      <a:schemeClr val="accent2">
                        <a:lumMod val="40000"/>
                        <a:lumOff val="60000"/>
                      </a:schemeClr>
                    </a:solidFill>
                  </a:tcPr>
                </a:tc>
                <a:tc>
                  <a:txBody>
                    <a:bodyPr/>
                    <a:lstStyle/>
                    <a:p>
                      <a:pPr algn="ctr"/>
                      <a:r>
                        <a:rPr lang="en-GB" sz="1400" dirty="0">
                          <a:solidFill>
                            <a:srgbClr val="000000"/>
                          </a:solidFill>
                        </a:rPr>
                        <a:t>2,932</a:t>
                      </a:r>
                    </a:p>
                  </a:txBody>
                  <a:tcPr>
                    <a:solidFill>
                      <a:schemeClr val="accent2">
                        <a:lumMod val="40000"/>
                        <a:lumOff val="60000"/>
                      </a:schemeClr>
                    </a:solidFill>
                  </a:tcPr>
                </a:tc>
                <a:tc>
                  <a:txBody>
                    <a:bodyPr/>
                    <a:lstStyle/>
                    <a:p>
                      <a:pPr algn="ctr"/>
                      <a:r>
                        <a:rPr lang="en-GB" sz="1400" dirty="0">
                          <a:solidFill>
                            <a:srgbClr val="000000"/>
                          </a:solidFill>
                        </a:rPr>
                        <a:t>11.37%</a:t>
                      </a:r>
                    </a:p>
                  </a:txBody>
                  <a:tcPr>
                    <a:solidFill>
                      <a:schemeClr val="accent2">
                        <a:lumMod val="40000"/>
                        <a:lumOff val="60000"/>
                      </a:schemeClr>
                    </a:solidFill>
                  </a:tcPr>
                </a:tc>
                <a:tc>
                  <a:txBody>
                    <a:bodyPr/>
                    <a:lstStyle/>
                    <a:p>
                      <a:pPr algn="ctr"/>
                      <a:r>
                        <a:rPr lang="en-GB" sz="1400" dirty="0">
                          <a:solidFill>
                            <a:srgbClr val="000000"/>
                          </a:solidFill>
                        </a:rPr>
                        <a:t>2001</a:t>
                      </a:r>
                    </a:p>
                  </a:txBody>
                  <a:tcPr>
                    <a:solidFill>
                      <a:schemeClr val="accent2">
                        <a:lumMod val="40000"/>
                        <a:lumOff val="60000"/>
                      </a:schemeClr>
                    </a:solidFill>
                  </a:tcPr>
                </a:tc>
                <a:tc>
                  <a:txBody>
                    <a:bodyPr/>
                    <a:lstStyle/>
                    <a:p>
                      <a:pPr algn="ctr"/>
                      <a:r>
                        <a:rPr lang="en-GB" sz="1400" dirty="0">
                          <a:solidFill>
                            <a:srgbClr val="000000"/>
                          </a:solidFill>
                        </a:rPr>
                        <a:t>Kansas</a:t>
                      </a:r>
                    </a:p>
                  </a:txBody>
                  <a:tcPr>
                    <a:solidFill>
                      <a:schemeClr val="accent2">
                        <a:lumMod val="40000"/>
                        <a:lumOff val="60000"/>
                      </a:schemeClr>
                    </a:solidFill>
                  </a:tcPr>
                </a:tc>
                <a:extLst>
                  <a:ext uri="{0D108BD9-81ED-4DB2-BD59-A6C34878D82A}">
                    <a16:rowId xmlns:a16="http://schemas.microsoft.com/office/drawing/2014/main" val="1514690472"/>
                  </a:ext>
                </a:extLst>
              </a:tr>
              <a:tr h="424674">
                <a:tc>
                  <a:txBody>
                    <a:bodyPr/>
                    <a:lstStyle/>
                    <a:p>
                      <a:pPr algn="ctr"/>
                      <a:r>
                        <a:rPr lang="en-GB" sz="1400" dirty="0">
                          <a:solidFill>
                            <a:srgbClr val="000000"/>
                          </a:solidFill>
                        </a:rPr>
                        <a:t>7</a:t>
                      </a:r>
                    </a:p>
                  </a:txBody>
                  <a:tcPr>
                    <a:solidFill>
                      <a:schemeClr val="accent2">
                        <a:lumMod val="40000"/>
                        <a:lumOff val="6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solidFill>
                      <a:schemeClr val="accent2">
                        <a:lumMod val="40000"/>
                        <a:lumOff val="60000"/>
                      </a:schemeClr>
                    </a:solidFill>
                  </a:tcPr>
                </a:tc>
                <a:tc>
                  <a:txBody>
                    <a:bodyPr/>
                    <a:lstStyle/>
                    <a:p>
                      <a:pPr algn="ctr"/>
                      <a:r>
                        <a:rPr lang="en-GB" sz="1400" dirty="0">
                          <a:solidFill>
                            <a:srgbClr val="000000"/>
                          </a:solidFill>
                        </a:rPr>
                        <a:t>8</a:t>
                      </a:r>
                    </a:p>
                  </a:txBody>
                  <a:tcPr>
                    <a:solidFill>
                      <a:schemeClr val="accent2">
                        <a:lumMod val="40000"/>
                        <a:lumOff val="60000"/>
                      </a:schemeClr>
                    </a:solidFill>
                  </a:tcPr>
                </a:tc>
                <a:tc>
                  <a:txBody>
                    <a:bodyPr/>
                    <a:lstStyle/>
                    <a:p>
                      <a:pPr algn="ctr"/>
                      <a:r>
                        <a:rPr lang="en-GB" sz="1400" dirty="0">
                          <a:solidFill>
                            <a:srgbClr val="000000"/>
                          </a:solidFill>
                        </a:rPr>
                        <a:t>1,668</a:t>
                      </a:r>
                    </a:p>
                  </a:txBody>
                  <a:tcPr>
                    <a:solidFill>
                      <a:schemeClr val="accent2">
                        <a:lumMod val="40000"/>
                        <a:lumOff val="60000"/>
                      </a:schemeClr>
                    </a:solidFill>
                  </a:tcPr>
                </a:tc>
                <a:tc>
                  <a:txBody>
                    <a:bodyPr/>
                    <a:lstStyle/>
                    <a:p>
                      <a:pPr algn="ctr"/>
                      <a:r>
                        <a:rPr lang="en-GB" sz="1400" dirty="0">
                          <a:solidFill>
                            <a:srgbClr val="000000"/>
                          </a:solidFill>
                        </a:rPr>
                        <a:t>10.57%</a:t>
                      </a:r>
                    </a:p>
                  </a:txBody>
                  <a:tcPr>
                    <a:solidFill>
                      <a:schemeClr val="accent2">
                        <a:lumMod val="40000"/>
                        <a:lumOff val="60000"/>
                      </a:schemeClr>
                    </a:solidFill>
                  </a:tcPr>
                </a:tc>
                <a:tc>
                  <a:txBody>
                    <a:bodyPr/>
                    <a:lstStyle/>
                    <a:p>
                      <a:pPr algn="ctr"/>
                      <a:r>
                        <a:rPr lang="en-GB" sz="1400" dirty="0">
                          <a:solidFill>
                            <a:srgbClr val="000000"/>
                          </a:solidFill>
                        </a:rPr>
                        <a:t>2007</a:t>
                      </a:r>
                    </a:p>
                  </a:txBody>
                  <a:tcPr>
                    <a:solidFill>
                      <a:schemeClr val="accent2">
                        <a:lumMod val="40000"/>
                        <a:lumOff val="60000"/>
                      </a:schemeClr>
                    </a:solidFill>
                  </a:tcPr>
                </a:tc>
                <a:tc>
                  <a:txBody>
                    <a:bodyPr/>
                    <a:lstStyle/>
                    <a:p>
                      <a:pPr algn="ctr"/>
                      <a:r>
                        <a:rPr lang="en-GB" sz="1400" dirty="0">
                          <a:solidFill>
                            <a:srgbClr val="000000"/>
                          </a:solidFill>
                        </a:rPr>
                        <a:t>Illinois</a:t>
                      </a:r>
                    </a:p>
                  </a:txBody>
                  <a:tcPr>
                    <a:solidFill>
                      <a:schemeClr val="accent2">
                        <a:lumMod val="40000"/>
                        <a:lumOff val="60000"/>
                      </a:schemeClr>
                    </a:solidFill>
                  </a:tcPr>
                </a:tc>
                <a:extLst>
                  <a:ext uri="{0D108BD9-81ED-4DB2-BD59-A6C34878D82A}">
                    <a16:rowId xmlns:a16="http://schemas.microsoft.com/office/drawing/2014/main" val="3784386134"/>
                  </a:ext>
                </a:extLst>
              </a:tr>
              <a:tr h="424674">
                <a:tc>
                  <a:txBody>
                    <a:bodyPr/>
                    <a:lstStyle/>
                    <a:p>
                      <a:pPr algn="ctr"/>
                      <a:r>
                        <a:rPr lang="en-GB" sz="1400" dirty="0">
                          <a:solidFill>
                            <a:srgbClr val="000000"/>
                          </a:solidFill>
                        </a:rPr>
                        <a:t>8</a:t>
                      </a:r>
                    </a:p>
                  </a:txBody>
                  <a:tcPr>
                    <a:solidFill>
                      <a:schemeClr val="accent2">
                        <a:lumMod val="40000"/>
                        <a:lumOff val="60000"/>
                      </a:schemeClr>
                    </a:solidFill>
                  </a:tcPr>
                </a:tc>
                <a:tc>
                  <a:txBody>
                    <a:bodyPr/>
                    <a:lstStyle/>
                    <a:p>
                      <a:pPr algn="ctr"/>
                      <a:r>
                        <a:rPr lang="en-GB" sz="1400" dirty="0">
                          <a:solidFill>
                            <a:srgbClr val="000000"/>
                          </a:solidFill>
                        </a:rPr>
                        <a:t>Kotzebue Electric Assn Inc</a:t>
                      </a:r>
                    </a:p>
                  </a:txBody>
                  <a:tcPr>
                    <a:solidFill>
                      <a:schemeClr val="accent2">
                        <a:lumMod val="40000"/>
                        <a:lumOff val="60000"/>
                      </a:schemeClr>
                    </a:solidFill>
                  </a:tcPr>
                </a:tc>
                <a:tc>
                  <a:txBody>
                    <a:bodyPr/>
                    <a:lstStyle/>
                    <a:p>
                      <a:pPr algn="ctr"/>
                      <a:r>
                        <a:rPr lang="en-GB" sz="1400" dirty="0">
                          <a:solidFill>
                            <a:srgbClr val="000000"/>
                          </a:solidFill>
                        </a:rPr>
                        <a:t>3</a:t>
                      </a:r>
                    </a:p>
                  </a:txBody>
                  <a:tcPr>
                    <a:solidFill>
                      <a:schemeClr val="accent2">
                        <a:lumMod val="40000"/>
                        <a:lumOff val="60000"/>
                      </a:schemeClr>
                    </a:solidFill>
                  </a:tcPr>
                </a:tc>
                <a:tc>
                  <a:txBody>
                    <a:bodyPr/>
                    <a:lstStyle/>
                    <a:p>
                      <a:pPr algn="ctr"/>
                      <a:r>
                        <a:rPr lang="en-GB" sz="1400" dirty="0">
                          <a:solidFill>
                            <a:srgbClr val="000000"/>
                          </a:solidFill>
                        </a:rPr>
                        <a:t>803</a:t>
                      </a:r>
                    </a:p>
                  </a:txBody>
                  <a:tcPr>
                    <a:solidFill>
                      <a:schemeClr val="accent2">
                        <a:lumMod val="40000"/>
                        <a:lumOff val="60000"/>
                      </a:schemeClr>
                    </a:solidFill>
                  </a:tcPr>
                </a:tc>
                <a:tc>
                  <a:txBody>
                    <a:bodyPr/>
                    <a:lstStyle/>
                    <a:p>
                      <a:pPr algn="ctr"/>
                      <a:r>
                        <a:rPr lang="en-GB" sz="1400" dirty="0">
                          <a:solidFill>
                            <a:srgbClr val="000000"/>
                          </a:solidFill>
                        </a:rPr>
                        <a:t>15.08%</a:t>
                      </a:r>
                    </a:p>
                  </a:txBody>
                  <a:tcPr>
                    <a:solidFill>
                      <a:schemeClr val="accent2">
                        <a:lumMod val="40000"/>
                        <a:lumOff val="60000"/>
                      </a:schemeClr>
                    </a:solidFill>
                  </a:tcPr>
                </a:tc>
                <a:tc>
                  <a:txBody>
                    <a:bodyPr/>
                    <a:lstStyle/>
                    <a:p>
                      <a:pPr algn="ctr"/>
                      <a:r>
                        <a:rPr lang="en-GB" sz="1400" dirty="0">
                          <a:solidFill>
                            <a:srgbClr val="000000"/>
                          </a:solidFill>
                        </a:rPr>
                        <a:t>1997-2012</a:t>
                      </a:r>
                    </a:p>
                  </a:txBody>
                  <a:tcPr>
                    <a:solidFill>
                      <a:schemeClr val="accent2">
                        <a:lumMod val="40000"/>
                        <a:lumOff val="60000"/>
                      </a:schemeClr>
                    </a:solidFill>
                  </a:tcPr>
                </a:tc>
                <a:tc>
                  <a:txBody>
                    <a:bodyPr/>
                    <a:lstStyle/>
                    <a:p>
                      <a:pPr algn="ctr"/>
                      <a:r>
                        <a:rPr lang="en-GB" sz="1400" dirty="0">
                          <a:solidFill>
                            <a:srgbClr val="000000"/>
                          </a:solidFill>
                        </a:rPr>
                        <a:t>Alaska</a:t>
                      </a:r>
                    </a:p>
                  </a:txBody>
                  <a:tcPr>
                    <a:solidFill>
                      <a:schemeClr val="accent2">
                        <a:lumMod val="40000"/>
                        <a:lumOff val="60000"/>
                      </a:schemeClr>
                    </a:solidFill>
                  </a:tcPr>
                </a:tc>
                <a:extLst>
                  <a:ext uri="{0D108BD9-81ED-4DB2-BD59-A6C34878D82A}">
                    <a16:rowId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1815686"/>
            <a:ext cx="11353800" cy="4113262"/>
          </a:xfrm>
        </p:spPr>
        <p:txBody>
          <a:bodyPr/>
          <a:lstStyle/>
          <a:p>
            <a:r>
              <a:rPr lang="en-SG" dirty="0"/>
              <a:t>Exit in 5-10 years as the market grows</a:t>
            </a:r>
          </a:p>
          <a:p>
            <a:r>
              <a:rPr lang="en-SG" dirty="0"/>
              <a:t>Repower older turbine through retrofitting (increase lifespan for ~5-10 years)</a:t>
            </a:r>
          </a:p>
          <a:p>
            <a:r>
              <a:rPr lang="en-SG" dirty="0"/>
              <a:t>Plant expansion capitalising on operating management</a:t>
            </a:r>
          </a:p>
          <a:p>
            <a:r>
              <a:rPr lang="en-SG" dirty="0"/>
              <a:t>Future establishment of hybrid farms</a:t>
            </a:r>
          </a:p>
          <a:p>
            <a:endParaRPr lang="en-SG" dirty="0"/>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p:txBody>
          <a:bodyPr/>
          <a:lstStyle/>
          <a:p>
            <a:r>
              <a:rPr lang="en-SG" dirty="0"/>
              <a:t>Include more years of data into the historical performance analysis so that our dataset can be more robust</a:t>
            </a:r>
          </a:p>
          <a:p>
            <a:r>
              <a:rPr lang="en-SG" dirty="0"/>
              <a:t>Look into data on turbine manufacturers and explore investment opportunities with them</a:t>
            </a:r>
          </a:p>
          <a:p>
            <a:r>
              <a:rPr lang="en-SG" dirty="0"/>
              <a:t>Consider alternative case scenarios to analyse potential impact of state energy policies and population growth on the identified opportunities </a:t>
            </a:r>
          </a:p>
          <a:p>
            <a:r>
              <a:rPr lang="en-SG" dirty="0"/>
              <a:t>Explore wind energy data from other countries to consider overseas investment opportunities</a:t>
            </a:r>
          </a:p>
          <a:p>
            <a:pPr marL="0" indent="0">
              <a:buNone/>
            </a:pPr>
            <a:r>
              <a:rPr lang="en-SG" dirty="0"/>
              <a:t> </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p:txBody>
          <a:bodyPr/>
          <a:lstStyle/>
          <a:p>
            <a:r>
              <a:rPr lang="en-SG" dirty="0"/>
              <a:t>Data cleaning and validation with large volume of data</a:t>
            </a:r>
          </a:p>
          <a:p>
            <a:r>
              <a:rPr lang="en-SG" dirty="0"/>
              <a:t>Feature engineering</a:t>
            </a:r>
          </a:p>
          <a:p>
            <a:r>
              <a:rPr lang="en-SG" dirty="0"/>
              <a:t>Data gathering and understanding</a:t>
            </a:r>
          </a:p>
          <a:p>
            <a:r>
              <a:rPr lang="en-SG" dirty="0"/>
              <a:t>A data-driven approach in business decision-making</a:t>
            </a:r>
          </a:p>
          <a:p>
            <a:r>
              <a:rPr lang="en-SG" dirty="0"/>
              <a:t>In-dept market research </a:t>
            </a:r>
          </a:p>
          <a:p>
            <a:endParaRPr lang="en-SG" dirty="0"/>
          </a:p>
          <a:p>
            <a:endParaRPr lang="en-SG" dirty="0"/>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35</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cstate="print">
            <a:grayscl/>
            <a:extLst>
              <a:ext uri="{28A0092B-C50C-407E-A947-70E740481C1C}">
                <a14:useLocalDpi xmlns:a14="http://schemas.microsoft.com/office/drawing/2010/main" val="0"/>
              </a:ext>
            </a:extLst>
          </a:blip>
          <a:srcRect/>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a16="http://schemas.microsoft.com/office/drawing/2014/main"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36</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a:t>Colour Palette</a:t>
            </a:r>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0</a:t>
              </a:r>
            </a:p>
            <a:p>
              <a:r>
                <a:rPr lang="en-SG" sz="2000" dirty="0">
                  <a:solidFill>
                    <a:srgbClr val="000000"/>
                  </a:solidFill>
                </a:rPr>
                <a:t>G: 111</a:t>
              </a:r>
            </a:p>
            <a:p>
              <a:r>
                <a:rPr lang="en-SG" sz="2000" dirty="0">
                  <a:solidFill>
                    <a:srgbClr val="000000"/>
                  </a:solidFill>
                </a:rPr>
                <a:t>B: 131</a:t>
              </a: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222</a:t>
              </a:r>
            </a:p>
            <a:p>
              <a:r>
                <a:rPr lang="en-SG" sz="2000" dirty="0">
                  <a:solidFill>
                    <a:srgbClr val="000000"/>
                  </a:solidFill>
                </a:rPr>
                <a:t>G: 216</a:t>
              </a:r>
            </a:p>
            <a:p>
              <a:r>
                <a:rPr lang="en-SG" sz="2000" dirty="0">
                  <a:solidFill>
                    <a:srgbClr val="000000"/>
                  </a:solidFill>
                </a:rPr>
                <a:t>B: 164</a:t>
              </a: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77</a:t>
              </a:r>
            </a:p>
            <a:p>
              <a:r>
                <a:rPr lang="en-SG" sz="2000" dirty="0">
                  <a:solidFill>
                    <a:srgbClr val="000000"/>
                  </a:solidFill>
                </a:rPr>
                <a:t>G: 77</a:t>
              </a:r>
            </a:p>
            <a:p>
              <a:r>
                <a:rPr lang="en-SG" sz="2000" dirty="0">
                  <a:solidFill>
                    <a:srgbClr val="000000"/>
                  </a:solidFill>
                </a:rPr>
                <a:t>B: 77</a:t>
              </a: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121</a:t>
              </a:r>
            </a:p>
            <a:p>
              <a:r>
                <a:rPr lang="en-SG" sz="2000" dirty="0">
                  <a:solidFill>
                    <a:srgbClr val="000000"/>
                  </a:solidFill>
                </a:rPr>
                <a:t>G: 0</a:t>
              </a:r>
            </a:p>
            <a:p>
              <a:r>
                <a:rPr lang="en-SG" sz="2000" dirty="0">
                  <a:solidFill>
                    <a:srgbClr val="000000"/>
                  </a:solidFill>
                </a:rPr>
                <a:t>B: 0</a:t>
              </a: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50</a:t>
              </a:r>
            </a:p>
            <a:p>
              <a:r>
                <a:rPr lang="en-SG" sz="2000" dirty="0">
                  <a:solidFill>
                    <a:srgbClr val="000000"/>
                  </a:solidFill>
                </a:rPr>
                <a:t>G: 161</a:t>
              </a:r>
            </a:p>
            <a:p>
              <a:r>
                <a:rPr lang="en-SG" sz="2000" dirty="0">
                  <a:solidFill>
                    <a:srgbClr val="000000"/>
                  </a:solidFill>
                </a:rPr>
                <a:t>B: 166</a:t>
              </a: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150</a:t>
              </a:r>
            </a:p>
            <a:p>
              <a:r>
                <a:rPr lang="en-SG" sz="2000" dirty="0">
                  <a:solidFill>
                    <a:srgbClr val="000000"/>
                  </a:solidFill>
                </a:rPr>
                <a:t>G: 153</a:t>
              </a:r>
            </a:p>
            <a:p>
              <a:r>
                <a:rPr lang="en-SG" sz="2000" dirty="0">
                  <a:solidFill>
                    <a:srgbClr val="000000"/>
                  </a:solidFill>
                </a:rPr>
                <a:t>B: 89</a:t>
              </a: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96</a:t>
              </a:r>
            </a:p>
            <a:p>
              <a:r>
                <a:rPr lang="en-SG" sz="2000" dirty="0">
                  <a:solidFill>
                    <a:srgbClr val="000000"/>
                  </a:solidFill>
                </a:rPr>
                <a:t>G: 96</a:t>
              </a:r>
            </a:p>
            <a:p>
              <a:r>
                <a:rPr lang="en-SG" sz="2000" dirty="0">
                  <a:solidFill>
                    <a:srgbClr val="000000"/>
                  </a:solidFill>
                </a:rPr>
                <a:t>B: 50</a:t>
              </a: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60</a:t>
              </a:r>
            </a:p>
            <a:p>
              <a:r>
                <a:rPr lang="en-SG" sz="2000" dirty="0">
                  <a:solidFill>
                    <a:srgbClr val="000000"/>
                  </a:solidFill>
                </a:rPr>
                <a:t>G: 140</a:t>
              </a:r>
            </a:p>
            <a:p>
              <a:r>
                <a:rPr lang="en-SG" sz="2000" dirty="0">
                  <a:solidFill>
                    <a:srgbClr val="000000"/>
                  </a:solidFill>
                </a:rPr>
                <a:t>B: 65</a:t>
              </a: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204</a:t>
              </a:r>
            </a:p>
            <a:p>
              <a:r>
                <a:rPr lang="en-SG" sz="2000" dirty="0">
                  <a:solidFill>
                    <a:srgbClr val="000000"/>
                  </a:solidFill>
                </a:rPr>
                <a:t>G: 102</a:t>
              </a:r>
            </a:p>
            <a:p>
              <a:r>
                <a:rPr lang="en-SG" sz="2000" dirty="0">
                  <a:solidFill>
                    <a:srgbClr val="000000"/>
                  </a:solidFill>
                </a:rPr>
                <a:t>B: 0</a:t>
              </a: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255</a:t>
              </a:r>
            </a:p>
            <a:p>
              <a:r>
                <a:rPr lang="en-SG" sz="2000" dirty="0">
                  <a:solidFill>
                    <a:srgbClr val="000000"/>
                  </a:solidFill>
                </a:rPr>
                <a:t>G: 192</a:t>
              </a:r>
            </a:p>
            <a:p>
              <a:r>
                <a:rPr lang="en-SG" sz="2000" dirty="0">
                  <a:solidFill>
                    <a:srgbClr val="000000"/>
                  </a:solidFill>
                </a:rPr>
                <a:t>B: 0</a:t>
              </a: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val="20000"/>
                    </a:ext>
                  </a:extLst>
                </a:gridCol>
                <a:gridCol w="1607140">
                  <a:extLst>
                    <a:ext uri="{9D8B030D-6E8A-4147-A177-3AD203B41FA5}">
                      <a16:colId xmlns:a16="http://schemas.microsoft.com/office/drawing/2014/main" val="20001"/>
                    </a:ext>
                  </a:extLst>
                </a:gridCol>
                <a:gridCol w="1607140">
                  <a:extLst>
                    <a:ext uri="{9D8B030D-6E8A-4147-A177-3AD203B41FA5}">
                      <a16:colId xmlns:a16="http://schemas.microsoft.com/office/drawing/2014/main" val="20002"/>
                    </a:ext>
                  </a:extLst>
                </a:gridCol>
                <a:gridCol w="1607140">
                  <a:extLst>
                    <a:ext uri="{9D8B030D-6E8A-4147-A177-3AD203B41FA5}">
                      <a16:colId xmlns:a16="http://schemas.microsoft.com/office/drawing/2014/main" val="20003"/>
                    </a:ext>
                  </a:extLst>
                </a:gridCol>
                <a:gridCol w="1607140">
                  <a:extLst>
                    <a:ext uri="{9D8B030D-6E8A-4147-A177-3AD203B41FA5}">
                      <a16:colId xmlns:a16="http://schemas.microsoft.com/office/drawing/2014/main" val="20004"/>
                    </a:ext>
                  </a:extLst>
                </a:gridCol>
              </a:tblGrid>
              <a:tr h="370840">
                <a:tc>
                  <a:txBody>
                    <a:bodyPr/>
                    <a:lstStyle/>
                    <a:p>
                      <a:pPr algn="ctr"/>
                      <a:r>
                        <a:rPr lang="en-SG" b="0" dirty="0">
                          <a:solidFill>
                            <a:srgbClr val="000000"/>
                          </a:solidFill>
                        </a:rPr>
                        <a:t>#006F83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#DED8A4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#4D4D4D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#790000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#CC6600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8" name="Table 37"/>
          <p:cNvGraphicFramePr>
            <a:graphicFrameLocks noGrp="1"/>
          </p:cNvGraphicFramePr>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val="20000"/>
                    </a:ext>
                  </a:extLst>
                </a:gridCol>
                <a:gridCol w="1607140">
                  <a:extLst>
                    <a:ext uri="{9D8B030D-6E8A-4147-A177-3AD203B41FA5}">
                      <a16:colId xmlns:a16="http://schemas.microsoft.com/office/drawing/2014/main" val="20001"/>
                    </a:ext>
                  </a:extLst>
                </a:gridCol>
                <a:gridCol w="1607140">
                  <a:extLst>
                    <a:ext uri="{9D8B030D-6E8A-4147-A177-3AD203B41FA5}">
                      <a16:colId xmlns:a16="http://schemas.microsoft.com/office/drawing/2014/main" val="20002"/>
                    </a:ext>
                  </a:extLst>
                </a:gridCol>
                <a:gridCol w="1607140">
                  <a:extLst>
                    <a:ext uri="{9D8B030D-6E8A-4147-A177-3AD203B41FA5}">
                      <a16:colId xmlns:a16="http://schemas.microsoft.com/office/drawing/2014/main" val="20003"/>
                    </a:ext>
                  </a:extLst>
                </a:gridCol>
                <a:gridCol w="1607140">
                  <a:extLst>
                    <a:ext uri="{9D8B030D-6E8A-4147-A177-3AD203B41FA5}">
                      <a16:colId xmlns:a16="http://schemas.microsoft.com/office/drawing/2014/main" val="20004"/>
                    </a:ext>
                  </a:extLst>
                </a:gridCol>
              </a:tblGrid>
              <a:tr h="370840">
                <a:tc>
                  <a:txBody>
                    <a:bodyPr/>
                    <a:lstStyle/>
                    <a:p>
                      <a:pPr algn="ctr"/>
                      <a:r>
                        <a:rPr lang="en-SG" sz="1800" b="0" kern="1200" dirty="0">
                          <a:solidFill>
                            <a:srgbClr val="000000"/>
                          </a:solidFill>
                          <a:latin typeface="+mn-lt"/>
                          <a:ea typeface="+mn-ea"/>
                          <a:cs typeface="+mn-cs"/>
                        </a:rPr>
                        <a:t>#32A1A6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#969959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#606032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#3C8C41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#FFC000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320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354126"/>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0191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rgbClr val="000000"/>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rgbClr val="000000"/>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rgbClr val="000000"/>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rgbClr val="000000"/>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rgbClr val="000000"/>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2745</Words>
  <Application>Microsoft Office PowerPoint</Application>
  <PresentationFormat>Widescreen</PresentationFormat>
  <Paragraphs>437</Paragraphs>
  <Slides>36</Slides>
  <Notes>12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lpstr>APPENDIX</vt:lpstr>
      <vt:lpstr>Colour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2023-03-22T14:37:57Z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